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6858000" cy="9144000"/>
  <p:embeddedFontLst>
    <p:embeddedFont>
      <p:font typeface="DM Sans Bold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164105" y="315412"/>
            <a:ext cx="2239034" cy="2239034"/>
          </a:xfrm>
          <a:custGeom>
            <a:avLst/>
            <a:gdLst/>
            <a:ahLst/>
            <a:cxnLst/>
            <a:rect l="l" t="t" r="r" b="b"/>
            <a:pathLst>
              <a:path w="2239034" h="2239034">
                <a:moveTo>
                  <a:pt x="0" y="0"/>
                </a:moveTo>
                <a:lnTo>
                  <a:pt x="2239033" y="0"/>
                </a:lnTo>
                <a:lnTo>
                  <a:pt x="2239033" y="2239034"/>
                </a:lnTo>
                <a:lnTo>
                  <a:pt x="0" y="22390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8575" y="2618740"/>
            <a:ext cx="8609330" cy="388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00"/>
              </a:lnSpc>
            </a:pPr>
            <a:r>
              <a:rPr lang="en-US" sz="54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Advanced Skin Disease Diagnosis leveraging image processing</a:t>
            </a:r>
            <a:endParaRPr lang="en-US" sz="54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86217" y="7206878"/>
            <a:ext cx="3317776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 By Team 9</a:t>
            </a:r>
            <a:endParaRPr lang="en-US" sz="45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026" name="Picture 2" descr="Skin Cancer Spots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"/>
            <a:ext cx="8617585" cy="102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Our Services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Contact us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Signup page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Login page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Profile page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6275" y="2665761"/>
            <a:ext cx="5652278" cy="4360620"/>
          </a:xfrm>
          <a:custGeom>
            <a:avLst/>
            <a:gdLst/>
            <a:ahLst/>
            <a:cxnLst/>
            <a:rect l="l" t="t" r="r" b="b"/>
            <a:pathLst>
              <a:path w="5652278" h="4360620">
                <a:moveTo>
                  <a:pt x="0" y="0"/>
                </a:moveTo>
                <a:lnTo>
                  <a:pt x="5652278" y="0"/>
                </a:lnTo>
                <a:lnTo>
                  <a:pt x="5652278" y="4360620"/>
                </a:lnTo>
                <a:lnTo>
                  <a:pt x="0" y="436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4345" t="-192087" r="-42471" b="-260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125993" y="2250219"/>
            <a:ext cx="4498094" cy="4776162"/>
          </a:xfrm>
          <a:custGeom>
            <a:avLst/>
            <a:gdLst/>
            <a:ahLst/>
            <a:cxnLst/>
            <a:rect l="l" t="t" r="r" b="b"/>
            <a:pathLst>
              <a:path w="4498094" h="4776162">
                <a:moveTo>
                  <a:pt x="0" y="0"/>
                </a:moveTo>
                <a:lnTo>
                  <a:pt x="4498093" y="0"/>
                </a:lnTo>
                <a:lnTo>
                  <a:pt x="4498093" y="4776162"/>
                </a:lnTo>
                <a:lnTo>
                  <a:pt x="0" y="4776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208" t="-152091" r="-182643" b="-171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9501" y="2250219"/>
            <a:ext cx="5495962" cy="5000489"/>
          </a:xfrm>
          <a:custGeom>
            <a:avLst/>
            <a:gdLst/>
            <a:ahLst/>
            <a:cxnLst/>
            <a:rect l="l" t="t" r="r" b="b"/>
            <a:pathLst>
              <a:path w="5495962" h="5000489">
                <a:moveTo>
                  <a:pt x="0" y="0"/>
                </a:moveTo>
                <a:lnTo>
                  <a:pt x="5495961" y="0"/>
                </a:lnTo>
                <a:lnTo>
                  <a:pt x="5495961" y="5000489"/>
                </a:lnTo>
                <a:lnTo>
                  <a:pt x="0" y="5000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896" t="-140782" r="-238566" b="-163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43196" y="9339112"/>
            <a:ext cx="3863687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Image Processing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07514" y="9339112"/>
            <a:ext cx="4213679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Disease Detection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6279"/>
            <a:ext cx="553440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Conclusion</a:t>
            </a:r>
            <a:endParaRPr lang="en-US" sz="70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87914" y="1023689"/>
            <a:ext cx="8967424" cy="839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We developed a multi-page web application with login, signup, and profile functionalities, ensuring seamless navigation and secure database connectivity.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015"/>
              </a:lnSpc>
            </a:pPr>
          </a:p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In Milestone 2, We gained expertise in image processing techniques using OpenCV, enabling advanced operations like normalization and dimension extraction  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015"/>
              </a:lnSpc>
            </a:pPr>
          </a:p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We implemented an image upload and storage system, allowing users to upload images, process them, and display results dynamically on the profile page.</a:t>
            </a: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.  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015"/>
              </a:lnSpc>
            </a:pPr>
          </a:p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We implemented file handling using `FileSystemStorage` to save the uploaded images.  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015"/>
              </a:lnSpc>
            </a:pPr>
          </a:p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After uploading, the image URL is dynamically generated and passed to the profile page for display.  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3015"/>
              </a:lnSpc>
            </a:pPr>
          </a:p>
          <a:p>
            <a:pPr marL="561340" lvl="1" indent="-280670" algn="l">
              <a:lnSpc>
                <a:spcPts val="3015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We trained and integrated the cutting-edge DINO model with a Vision Transformer (ViT) architecture, achieving 92% accuracy in skin disease classification, demonstrating real-world applicability.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957310"/>
            <a:ext cx="306638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399848" y="2685201"/>
            <a:ext cx="1279574" cy="127956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399848" y="5174445"/>
            <a:ext cx="1279574" cy="127956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399848" y="7503330"/>
            <a:ext cx="1279574" cy="127956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691602"/>
            <a:ext cx="627817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FFFFFF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Meet </a:t>
            </a:r>
            <a:r>
              <a:rPr lang="en-US" sz="7000" b="1">
                <a:solidFill>
                  <a:srgbClr val="FFFFFF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Our </a:t>
            </a:r>
            <a:endParaRPr lang="en-US" sz="7000" b="1">
              <a:solidFill>
                <a:srgbClr val="FFFFFF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FFFFFF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Team </a:t>
            </a:r>
            <a:endParaRPr lang="en-US" sz="7000" b="1">
              <a:solidFill>
                <a:srgbClr val="FFFFFF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7401" y="2803533"/>
            <a:ext cx="42927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Rajesh Jinagam</a:t>
            </a:r>
            <a:endParaRPr lang="en-US" sz="30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7401" y="3379078"/>
            <a:ext cx="429277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Team Leader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97401" y="5301385"/>
            <a:ext cx="429277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Rashwanth Rajesh</a:t>
            </a:r>
            <a:endParaRPr lang="en-US" sz="30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7401" y="5873754"/>
            <a:ext cx="429277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Team member 1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97401" y="7629351"/>
            <a:ext cx="4292778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Prudhvi Koppada</a:t>
            </a:r>
            <a:endParaRPr lang="en-US" sz="30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7401" y="8201721"/>
            <a:ext cx="429277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Team member 2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957310"/>
            <a:ext cx="362165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FFFFFF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99848" y="981075"/>
            <a:ext cx="5534402" cy="74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600" b="1">
                <a:solidFill>
                  <a:srgbClr val="000000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Team 9</a:t>
            </a:r>
            <a:endParaRPr lang="en-US" sz="4600" b="1">
              <a:solidFill>
                <a:srgbClr val="000000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4105" y="315412"/>
            <a:ext cx="2239034" cy="2239034"/>
          </a:xfrm>
          <a:custGeom>
            <a:avLst/>
            <a:gdLst/>
            <a:ahLst/>
            <a:cxnLst/>
            <a:rect l="l" t="t" r="r" b="b"/>
            <a:pathLst>
              <a:path w="2239034" h="2239034">
                <a:moveTo>
                  <a:pt x="0" y="0"/>
                </a:moveTo>
                <a:lnTo>
                  <a:pt x="2239033" y="0"/>
                </a:lnTo>
                <a:lnTo>
                  <a:pt x="2239033" y="2239034"/>
                </a:lnTo>
                <a:lnTo>
                  <a:pt x="0" y="223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0618" y="4809361"/>
            <a:ext cx="10938602" cy="142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80"/>
              </a:lnSpc>
            </a:pPr>
            <a:r>
              <a:rPr lang="en-US" sz="77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Thank You</a:t>
            </a:r>
            <a:endParaRPr lang="en-US" sz="77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9919" y="6446308"/>
            <a:ext cx="2480072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 Team 9</a:t>
            </a:r>
            <a:endParaRPr lang="en-US" sz="45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386960" y="4326911"/>
          <a:ext cx="9514080" cy="5067300"/>
        </p:xfrm>
        <a:graphic>
          <a:graphicData uri="http://schemas.openxmlformats.org/drawingml/2006/table">
            <a:tbl>
              <a:tblPr/>
              <a:tblGrid>
                <a:gridCol w="5501800"/>
                <a:gridCol w="4012280"/>
              </a:tblGrid>
              <a:tr h="838200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Introduction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25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Project Overview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25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Mile Stones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25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Screen shots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16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25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Conclusion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17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rtlCol="0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A2E3A"/>
                          </a:solidFill>
                          <a:latin typeface="Helios" panose="020B0504020202020204"/>
                          <a:ea typeface="Helios" panose="020B0504020202020204"/>
                          <a:cs typeface="Helios" panose="020B0504020202020204"/>
                          <a:sym typeface="Helios" panose="020B0504020202020204"/>
                        </a:rPr>
                        <a:t>Our Team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r">
                        <a:lnSpc>
                          <a:spcPts val="4060"/>
                        </a:lnSpc>
                        <a:defRPr/>
                      </a:pPr>
                      <a:r>
                        <a:rPr lang="en-US" sz="2900" b="1">
                          <a:solidFill>
                            <a:srgbClr val="718BAB"/>
                          </a:solidFill>
                          <a:latin typeface="Helios Bold" panose="020B0704020202020204"/>
                          <a:ea typeface="Helios Bold" panose="020B0704020202020204"/>
                          <a:cs typeface="Helios Bold" panose="020B0704020202020204"/>
                          <a:sym typeface="Helios Bold" panose="020B0704020202020204"/>
                        </a:rPr>
                        <a:t>18</a:t>
                      </a:r>
                      <a:endParaRPr lang="en-US" sz="1100"/>
                    </a:p>
                  </a:txBody>
                  <a:tcPr marL="152400" marR="152400" marT="152400" marB="152400" anchor="t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 b="1">
                <a:solidFill>
                  <a:srgbClr val="FFFFFF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Agenda</a:t>
            </a:r>
            <a:endParaRPr lang="en-US" sz="7000" b="1">
              <a:solidFill>
                <a:srgbClr val="FFFFFF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31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171944" y="1966426"/>
            <a:ext cx="6148356" cy="6354148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3" cy="6562979"/>
            </a:xfrm>
            <a:custGeom>
              <a:avLst/>
              <a:gdLst/>
              <a:ahLst/>
              <a:cxnLst/>
              <a:rect l="l" t="t" r="r" b="b"/>
              <a:pathLst>
                <a:path w="6350013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t="-10471" b="-1047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377464"/>
            <a:ext cx="728574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718BAB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Introduction</a:t>
            </a:r>
            <a:endParaRPr lang="en-US" sz="7000" b="1">
              <a:solidFill>
                <a:srgbClr val="718BAB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89250"/>
            <a:ext cx="8782864" cy="561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Skin diseases affect millions, yet traditional diagnosis methods are costly and limited. OpenCV offers a solution by analyzing skin images for features like color, texture, and shape to identify abnormalities linked to conditions like eczema or melanoma. This approach is faster, cost-effective, and more accessible, especially in underserved areas, with the potential for enhanced accuracy when combined with machine learning.</a:t>
            </a:r>
            <a:endParaRPr lang="en-US" sz="32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57310"/>
            <a:ext cx="691058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53548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08998" y="627649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0" y="0"/>
            <a:ext cx="9411059" cy="10287000"/>
            <a:chOff x="0" y="0"/>
            <a:chExt cx="247863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2346105"/>
            <a:ext cx="6746873" cy="3570606"/>
            <a:chOff x="0" y="0"/>
            <a:chExt cx="8995831" cy="4760809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8995831" cy="3445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8000" b="1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Project Overview</a:t>
              </a:r>
              <a:endParaRPr lang="en-US" sz="8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043682"/>
              <a:ext cx="7058405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Customer Feature</a:t>
              </a:r>
              <a:endParaRPr lang="en-US" sz="32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957310"/>
            <a:ext cx="691058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64731" y="380371"/>
            <a:ext cx="7601199" cy="909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26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Home Page:</a:t>
            </a: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In this page we have two buttons those are login and signup.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5615"/>
              </a:lnSpc>
            </a:pPr>
            <a:r>
              <a:rPr lang="en-US" sz="26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Login Page:</a:t>
            </a: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If you have an account in this site you need to enter the username and password for redirecting into the profile page.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5615"/>
              </a:lnSpc>
            </a:pPr>
            <a:r>
              <a:rPr lang="en-US" sz="26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Signup Page:</a:t>
            </a: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If you are new user you need to create the account using this button. In this we need to enter username and password and confirm password.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5615"/>
              </a:lnSpc>
            </a:pP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After creating the account you will redirected to profile page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  <a:p>
            <a:pPr algn="l">
              <a:lnSpc>
                <a:spcPts val="5615"/>
              </a:lnSpc>
            </a:pPr>
            <a:r>
              <a:rPr lang="en-US" sz="26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Profile page:</a:t>
            </a:r>
            <a:r>
              <a: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 In this we need to upload the picture for skin disease identification.</a:t>
            </a:r>
            <a:endParaRPr lang="en-US" sz="26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6279"/>
            <a:ext cx="553440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Mile stones</a:t>
            </a:r>
            <a:endParaRPr lang="en-US" sz="70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9144000" y="1415374"/>
            <a:ext cx="7857694" cy="3413853"/>
            <a:chOff x="0" y="0"/>
            <a:chExt cx="10476925" cy="455180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47692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 u="none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Goal # 1</a:t>
              </a:r>
              <a:endParaRPr lang="en-US" sz="3800" b="1" u="none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5107"/>
              <a:ext cx="10476925" cy="362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3640"/>
                </a:lnSpc>
                <a:spcBef>
                  <a:spcPct val="0"/>
                </a:spcBef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created three p</a:t>
              </a:r>
              <a:r>
                <a:rPr lang="en-US" sz="26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ages home page, login page, signup page and profile page.</a:t>
              </a:r>
              <a:endParaRPr lang="en-US" sz="26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spcBef>
                  <a:spcPct val="0"/>
                </a:spcBef>
                <a:buFont typeface="Arial" panose="020B0604020202020204"/>
                <a:buChar char="•"/>
              </a:pPr>
              <a:r>
                <a:rPr lang="en-US" sz="26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established the data base connectivity also.</a:t>
              </a:r>
              <a:endParaRPr lang="en-US" sz="26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spcBef>
                  <a:spcPct val="0"/>
                </a:spcBef>
                <a:buFont typeface="Arial" panose="020B0604020202020204"/>
                <a:buChar char="•"/>
              </a:pPr>
              <a:r>
                <a:rPr lang="en-US" sz="26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After successful registration or login we will redirected to profile page.</a:t>
              </a:r>
              <a:endParaRPr lang="en-US" sz="26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9144000" y="5143500"/>
            <a:ext cx="7857694" cy="2956653"/>
            <a:chOff x="0" y="0"/>
            <a:chExt cx="10476925" cy="394220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476925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 u="none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Goal # 2</a:t>
              </a:r>
              <a:endParaRPr lang="en-US" sz="3800" b="1" u="none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25107"/>
              <a:ext cx="10476925" cy="301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3640"/>
                </a:lnSpc>
                <a:spcBef>
                  <a:spcPct val="0"/>
                </a:spcBef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</a:t>
              </a:r>
              <a:r>
                <a:rPr lang="en-US" sz="26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learned about the installation and image processing techniques using opencv.</a:t>
              </a:r>
              <a:endParaRPr lang="en-US" sz="26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spcBef>
                  <a:spcPct val="0"/>
                </a:spcBef>
                <a:buFont typeface="Arial" panose="020B0604020202020204"/>
                <a:buChar char="•"/>
              </a:pPr>
              <a:r>
                <a:rPr lang="en-US" sz="2600" u="none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practiced and generated some images using the opencv.</a:t>
              </a:r>
              <a:endParaRPr lang="en-US" sz="2600" u="none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957310"/>
            <a:ext cx="306638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6279"/>
            <a:ext cx="553440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Mile stones</a:t>
            </a:r>
            <a:endParaRPr lang="en-US" sz="70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8887914" y="2460220"/>
            <a:ext cx="8807191" cy="4785453"/>
            <a:chOff x="0" y="0"/>
            <a:chExt cx="11742921" cy="638060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174292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 u="none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Goal # 3</a:t>
              </a:r>
              <a:endParaRPr lang="en-US" sz="3800" b="1" u="none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5107"/>
              <a:ext cx="11742921" cy="5455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created an image upload functionality where users can upload images through the profile page.  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implemented file handling using `FileSystemStorage` to save the uploaded images.  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After uploading, the image URL is dynamically generated and passed to the profile page for display.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used opencv for performing normalization, finding dimensions</a:t>
              </a: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  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957310"/>
            <a:ext cx="306638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456279"/>
            <a:ext cx="553440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7000" b="1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rPr>
              <a:t>Mile stones</a:t>
            </a:r>
            <a:endParaRPr lang="en-US" sz="7000" b="1">
              <a:solidFill>
                <a:srgbClr val="2A2E3A"/>
              </a:solidFill>
              <a:latin typeface="Klein Bold" panose="02000503060000020004"/>
              <a:ea typeface="Klein Bold" panose="02000503060000020004"/>
              <a:cs typeface="Klein Bold" panose="02000503060000020004"/>
              <a:sym typeface="Klein Bold" panose="020005030600000200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8887914" y="377097"/>
            <a:ext cx="8807191" cy="10271853"/>
            <a:chOff x="0" y="0"/>
            <a:chExt cx="11742921" cy="1369580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174292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 b="1" u="none">
                  <a:solidFill>
                    <a:srgbClr val="2A2E3A"/>
                  </a:solidFill>
                  <a:latin typeface="Klein Bold" panose="02000503060000020004"/>
                  <a:ea typeface="Klein Bold" panose="02000503060000020004"/>
                  <a:cs typeface="Klein Bold" panose="02000503060000020004"/>
                  <a:sym typeface="Klein Bold" panose="02000503060000020004"/>
                </a:rPr>
                <a:t>Goal # 4</a:t>
              </a:r>
              <a:endParaRPr lang="en-US" sz="3800" b="1" u="none">
                <a:solidFill>
                  <a:srgbClr val="2A2E3A"/>
                </a:solidFill>
                <a:latin typeface="Klein Bold" panose="02000503060000020004"/>
                <a:ea typeface="Klein Bold" panose="02000503060000020004"/>
                <a:cs typeface="Klein Bold" panose="02000503060000020004"/>
                <a:sym typeface="Klein Bold" panose="02000503060000020004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5107"/>
              <a:ext cx="11742921" cy="1277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In Milestone 4, we trained the DINO (Distillation with No Labels) model using a Vision Transformer (ViT) architecture for skin disease classification. 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algn="l">
                <a:lnSpc>
                  <a:spcPts val="3640"/>
                </a:lnSpc>
              </a:p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We use the DINO model due to its self-supervised learning capabilities, robust ViT architecture, and effective use of diverse datasets, which make it a cutting-edge solution for skin disease classification. It delivers exceptional accuracy and strong generalization across varied conditions, meeting the project's requirements for reliability and adaptability.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algn="l">
                <a:lnSpc>
                  <a:spcPts val="3640"/>
                </a:lnSpc>
              </a:p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The model, trained on our dataset and tested with test dataset, achieved approximately 92% accuracy in predicting skin diseases from uploaded images. 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algn="l">
                <a:lnSpc>
                  <a:spcPts val="3640"/>
                </a:lnSpc>
              </a:p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 panose="020B0504020202020204"/>
                  <a:ea typeface="Helios" panose="020B0504020202020204"/>
                  <a:cs typeface="Helios" panose="020B0504020202020204"/>
                  <a:sym typeface="Helios" panose="020B0504020202020204"/>
                </a:rPr>
                <a:t>The trained model was then integrated into our project for real-world application by dumping and reloading it into the system.</a:t>
              </a:r>
              <a:endParaRPr lang="en-US" sz="26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endParaR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957310"/>
            <a:ext cx="306638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2A2E3A"/>
                </a:solidFill>
                <a:latin typeface="Helios" panose="020B0504020202020204"/>
                <a:ea typeface="Helios" panose="020B0504020202020204"/>
                <a:cs typeface="Helios" panose="020B0504020202020204"/>
                <a:sym typeface="Helios" panose="020B0504020202020204"/>
              </a:rPr>
              <a:t>Back to Agenda</a:t>
            </a:r>
            <a:endParaRPr lang="en-US" sz="1800">
              <a:solidFill>
                <a:srgbClr val="2A2E3A"/>
              </a:solidFill>
              <a:latin typeface="Helios" panose="020B0504020202020204"/>
              <a:ea typeface="Helios" panose="020B0504020202020204"/>
              <a:cs typeface="Helios" panose="020B0504020202020204"/>
              <a:sym typeface="Helios" panose="020B05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Home Page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t="-421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90775" y="2522029"/>
            <a:ext cx="11047156" cy="6214025"/>
          </a:xfrm>
          <a:custGeom>
            <a:avLst/>
            <a:gdLst/>
            <a:ahLst/>
            <a:cxnLst/>
            <a:rect l="l" t="t" r="r" b="b"/>
            <a:pathLst>
              <a:path w="11047156" h="6214025">
                <a:moveTo>
                  <a:pt x="0" y="0"/>
                </a:moveTo>
                <a:lnTo>
                  <a:pt x="11047156" y="0"/>
                </a:lnTo>
                <a:lnTo>
                  <a:pt x="11047156" y="6214025"/>
                </a:lnTo>
                <a:lnTo>
                  <a:pt x="0" y="621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" r="-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60399" y="9339112"/>
            <a:ext cx="2767201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100" b="1">
                <a:solidFill>
                  <a:srgbClr val="2A2E3A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About</a:t>
            </a:r>
            <a:endParaRPr lang="en-US" sz="3100" b="1">
              <a:solidFill>
                <a:srgbClr val="2A2E3A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30994" y="933450"/>
            <a:ext cx="11826013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FFFFFF"/>
                </a:solidFill>
                <a:latin typeface="Helios Bold" panose="020B0704020202020204"/>
                <a:ea typeface="Helios Bold" panose="020B0704020202020204"/>
                <a:cs typeface="Helios Bold" panose="020B0704020202020204"/>
                <a:sym typeface="Helios Bold" panose="020B0704020202020204"/>
              </a:rPr>
              <a:t>Screen Shots</a:t>
            </a:r>
            <a:endParaRPr lang="en-US" sz="4300" b="1">
              <a:solidFill>
                <a:srgbClr val="FFFFFF"/>
              </a:solidFill>
              <a:latin typeface="Helios Bold" panose="020B0704020202020204"/>
              <a:ea typeface="Helios Bold" panose="020B0704020202020204"/>
              <a:cs typeface="Helios Bold" panose="020B0704020202020204"/>
              <a:sym typeface="Helios Bold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3931</Words>
  <Application>WPS Presentation</Application>
  <PresentationFormat>On-screen Show (4:3)</PresentationFormat>
  <Paragraphs>168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SimSun</vt:lpstr>
      <vt:lpstr>Wingdings</vt:lpstr>
      <vt:lpstr>Klein Bold</vt:lpstr>
      <vt:lpstr>DM Sans Bold</vt:lpstr>
      <vt:lpstr>Helios</vt:lpstr>
      <vt:lpstr>Helios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Skin Disease Diagnosis leveraging image processing</dc:title>
  <dc:creator/>
  <cp:lastModifiedBy>rajesh jinagam</cp:lastModifiedBy>
  <cp:revision>2</cp:revision>
  <dcterms:created xsi:type="dcterms:W3CDTF">2006-08-16T00:00:00Z</dcterms:created>
  <dcterms:modified xsi:type="dcterms:W3CDTF">2024-12-02T09:13:02Z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E39DD79149944809A3090D115D33C21A_12</vt:lpwstr>
  </property>
  <property fmtid="{D5CDD505-2E9C-101B-9397-08002B2CF9AE}" pid="3" name="KSOProductBuildVer">
    <vt:lpwstr>1033-12.2.0.18911</vt:lpwstr>
  </property>
</Properties>
</file>